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>
      <p:cViewPr varScale="1">
        <p:scale>
          <a:sx n="83" d="100"/>
          <a:sy n="83" d="100"/>
        </p:scale>
        <p:origin x="132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E90FD5-3428-4BB5-8B65-EF9586648A0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1803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9BBA7C54-F69A-4EA7-8546-3249864F55D7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1524000"/>
            <a:ext cx="71628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1F8C5544-DC8D-4EC4-8A2C-FD86914D6CC0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098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F6073D7B-173B-427A-861E-5335E2C2F7E1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xfrm>
            <a:off x="1828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3A19368-53AC-4237-9D1D-1AFB1187CE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9624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41072DB-DD53-471A-8B75-43B0B349028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6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C171D79-F06F-4052-8288-9868110BF66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5ED3-670D-403B-8F9F-9DA874D5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0B496-7294-457D-8F7B-BE0FD4731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194E6-F86C-4AC4-99D3-CB51AA64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82CE-C07D-44F2-9EFC-2F6AA6F8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0317-7D7A-46AD-8D5E-B8EDD2DC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FBB88F-C6C1-4EAE-AEC1-9C3C1BCBEB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45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0F97D-2A35-4B16-ACF8-043644C59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96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52CAE-2E07-479C-81CC-6B5F55A2B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D5D79-063C-4BED-ABC6-E367273B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7A48-1D83-406F-860A-929923A2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FB769-2079-4A4E-8723-3D34E08D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5F4DF4-E48E-4A99-82FF-64E23174CD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74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C0F3-B4E9-4E43-92D7-70B29836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D7671-D056-4656-85E9-EAF07253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30DE9-847A-4AE6-9CCD-EAB638F81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A9502-5F9A-4324-AD50-01B854A0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08D2A-FCF0-47AC-B6B7-2BD1FB8A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DA12AA-1C6D-4F9A-B690-FA5190A7DC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15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8427-A68B-4D71-8752-F2ED327A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45089-0CC0-45E6-AD4C-50BC215CB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F021E-EBB1-43A5-AC34-00050FAB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DDAB6-13E5-4FE0-8886-6A1FB660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A526D-B5F2-43A0-A303-A7E96BBD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0DCB1-E46E-4397-BF28-70F377345D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552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74B3-DFBC-4FF2-A4D7-B448096D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39A3F-D4C7-4A72-AA8A-61DDAA15F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FBE78-76A9-413C-B75A-6AB93111E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4B4FC-0A2D-4360-8589-A0E10E50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4C1DC-D359-44B9-9390-285BFE23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10DB2-28BF-4F51-9B72-0FFC9A56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FA5B07-FE57-432C-A0C7-6D01869537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8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A151-0149-4C62-823C-73FE221A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92755-58B8-4387-BE2E-9B4648C20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4DDB5-F687-48B3-A441-5164238EA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3BB16-A0B0-44DC-B0AE-B611ACFF3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BEC125-045A-4937-9C56-D0D3E2679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2E3BF-C958-454B-AFF2-5E103A8ED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03711-7887-4387-8839-D03028930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F52B8-6A9C-4F3A-B7C9-16DAC53E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3FC96E-4ECB-40D6-A33F-2C82CEFF33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32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5D3C-2D7F-4FF0-BE0E-3293F34D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7BB43-6CE9-4214-B993-54303230F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EA371-AC37-4381-9A96-F9CE1C8C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481B9-A990-4899-B54F-1A012877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E9274-F5E5-45EF-B811-5056B6476B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736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0AD718-59E0-4ABC-9C0D-C5A03CAC4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877F81-79C6-4AF3-9841-2AF1A083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9A6FD-9415-4937-9E2E-68D4E2D2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227B8A-578F-4990-AE1F-3FEBDEDD74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2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965A9-FB82-484C-8079-4DF4D48BA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4CEE5-164A-4E16-803F-04D115BC4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91816-7255-46D1-913D-58E68994D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28031-04F5-447F-A325-FE020CC6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AAA31-D2C5-47D3-94FD-45CF66E6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06779-CBA1-4DEE-832F-DD746F59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6363F-A4CD-462B-86AC-B1CB899437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8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7889-2E96-4842-BC78-97B187FA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C9B180-1982-4725-BCC4-420FC992C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A7DF0-5666-49B5-B778-F82F029FB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1914-C33A-402B-8DB5-074BD8BF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55A2B-F557-4B0E-A98D-7D90A3C4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19275-F559-452B-92F0-8FE4962F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DC315-6A1D-4E9C-953B-A95F4FE139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46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4">
            <a:extLst>
              <a:ext uri="{FF2B5EF4-FFF2-40B4-BE49-F238E27FC236}">
                <a16:creationId xmlns:a16="http://schemas.microsoft.com/office/drawing/2014/main" id="{9C822BE4-52AB-410C-A245-D0FA9A25277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915400" cy="6858000"/>
            <a:chOff x="0" y="0"/>
            <a:chExt cx="5616" cy="432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7F68FC7-14BC-4411-85BB-C749C28B77A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1136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7" name="Rectangle 3">
              <a:extLst>
                <a:ext uri="{FF2B5EF4-FFF2-40B4-BE49-F238E27FC236}">
                  <a16:creationId xmlns:a16="http://schemas.microsoft.com/office/drawing/2014/main" id="{8C867F07-85EF-4D37-9A19-57865071A5C0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76" y="1152"/>
              <a:ext cx="5040" cy="2736"/>
            </a:xfrm>
            <a:prstGeom prst="rect">
              <a:avLst/>
            </a:prstGeom>
            <a:solidFill>
              <a:schemeClr val="folHlink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" name="Rectangle 5">
            <a:extLst>
              <a:ext uri="{FF2B5EF4-FFF2-40B4-BE49-F238E27FC236}">
                <a16:creationId xmlns:a16="http://schemas.microsoft.com/office/drawing/2014/main" id="{E0833FE2-E554-456B-B3AF-B04C65A86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8E3AE90-218E-4B7E-8548-2E7D8FCBE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8979AC5-3E65-4B09-A525-73285A3292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D1CA37D-1AD8-4A11-A1FB-7FD7A502BCF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29D7C69F-B131-476F-86C0-1706B15B28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109B8B4-C7FA-4757-8DAD-A6E78A423F9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05FF-593B-4222-B94E-0E69D25D7477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/>
              <a:t>Streamline Visualization of Cerebral Blood 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21329-2E2F-4B80-89E1-18530080CD1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2209800" y="3886200"/>
            <a:ext cx="6400800" cy="2590800"/>
          </a:xfrm>
        </p:spPr>
        <p:txBody>
          <a:bodyPr/>
          <a:lstStyle/>
          <a:p>
            <a:r>
              <a:rPr lang="en-US" dirty="0"/>
              <a:t>Created By:</a:t>
            </a:r>
          </a:p>
          <a:p>
            <a:r>
              <a:rPr lang="en-US" dirty="0"/>
              <a:t>Christian Rodriguez</a:t>
            </a:r>
          </a:p>
          <a:p>
            <a:r>
              <a:rPr lang="en-US" dirty="0"/>
              <a:t>Andrew Ding</a:t>
            </a:r>
          </a:p>
          <a:p>
            <a:r>
              <a:rPr lang="en-US" dirty="0"/>
              <a:t>Caleb Chau</a:t>
            </a:r>
          </a:p>
        </p:txBody>
      </p:sp>
    </p:spTree>
    <p:extLst>
      <p:ext uri="{BB962C8B-B14F-4D97-AF65-F5344CB8AC3E}">
        <p14:creationId xmlns:p14="http://schemas.microsoft.com/office/powerpoint/2010/main" val="1565085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313B-46DA-46D5-A584-260BEFDFC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7216A1-4C1F-4E60-AE5F-D180F2DD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514" y="1905000"/>
            <a:ext cx="4795374" cy="4267200"/>
          </a:xfrm>
        </p:spPr>
        <p:txBody>
          <a:bodyPr/>
          <a:lstStyle/>
          <a:p>
            <a:r>
              <a:rPr lang="en-US" sz="1800" dirty="0"/>
              <a:t>The results of our project can be seen in Figure H.</a:t>
            </a:r>
          </a:p>
          <a:p>
            <a:r>
              <a:rPr lang="en-US" sz="1800" dirty="0"/>
              <a:t>The vector field is rendered transparently which allows us to generate visible particles that follow the “invisible field.”</a:t>
            </a:r>
          </a:p>
          <a:p>
            <a:r>
              <a:rPr lang="en-US" sz="1800" dirty="0"/>
              <a:t>The alpha (opacity) of the particles are lowered over time and new particles are generated in order to better visualize the blood flow.</a:t>
            </a:r>
          </a:p>
          <a:p>
            <a:r>
              <a:rPr lang="en-US" sz="1800" dirty="0"/>
              <a:t>In addition, when you hover over the image, the original angiography can be seen in order to compare it with the blood flow.</a:t>
            </a:r>
          </a:p>
        </p:txBody>
      </p:sp>
      <p:pic>
        <p:nvPicPr>
          <p:cNvPr id="10242" name="Picture 2" descr="https://scontent-lax3-1.xx.fbcdn.net/v/t1.15752-9/64322284_2651529641740488_2689449885861675008_n.png?_nc_cat=100&amp;_nc_oc=AQlLyky1JdGJWWifm0ttZL_i2GGNnR7RAOUQkO-bmynowLclC-irwJ36dtvOpJyo9qnSyRVyLK6kPQlvHhuFvktu&amp;_nc_ht=scontent-lax3-1.xx&amp;oh=991e6e8abf3d9e3b7577862adbad3147&amp;oe=5D942F00">
            <a:extLst>
              <a:ext uri="{FF2B5EF4-FFF2-40B4-BE49-F238E27FC236}">
                <a16:creationId xmlns:a16="http://schemas.microsoft.com/office/drawing/2014/main" id="{D056EF1B-4C3A-45A6-B8FE-6B21AD0C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88" y="2209801"/>
            <a:ext cx="304165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B2BC7D-7881-44ED-9D48-17F17539D596}"/>
              </a:ext>
            </a:extLst>
          </p:cNvPr>
          <p:cNvSpPr txBox="1"/>
          <p:nvPr/>
        </p:nvSpPr>
        <p:spPr>
          <a:xfrm>
            <a:off x="5733888" y="5244297"/>
            <a:ext cx="3041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Figure H:</a:t>
            </a:r>
          </a:p>
          <a:p>
            <a:pPr algn="ctr"/>
            <a:r>
              <a:rPr lang="en-US" sz="1500" dirty="0"/>
              <a:t>Final Result of Render</a:t>
            </a:r>
          </a:p>
        </p:txBody>
      </p:sp>
    </p:spTree>
    <p:extLst>
      <p:ext uri="{BB962C8B-B14F-4D97-AF65-F5344CB8AC3E}">
        <p14:creationId xmlns:p14="http://schemas.microsoft.com/office/powerpoint/2010/main" val="425553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2C44-2D6B-44B7-915F-29F841CF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7F74-CFE7-43B4-BAF2-476178296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5000"/>
            <a:ext cx="7772400" cy="4191000"/>
          </a:xfrm>
        </p:spPr>
        <p:txBody>
          <a:bodyPr/>
          <a:lstStyle/>
          <a:p>
            <a:r>
              <a:rPr lang="en-US" sz="1800" dirty="0"/>
              <a:t>Opting out of using Difference-of-Gaussians (</a:t>
            </a:r>
            <a:r>
              <a:rPr lang="en-US" sz="1800" dirty="0" err="1"/>
              <a:t>DoG</a:t>
            </a:r>
            <a:r>
              <a:rPr lang="en-US" sz="1800" dirty="0"/>
              <a:t>)</a:t>
            </a:r>
          </a:p>
          <a:p>
            <a:pPr lvl="1"/>
            <a:r>
              <a:rPr lang="en-US" sz="1700" dirty="0"/>
              <a:t>Our final implementation for our blood flow algorithm did not use </a:t>
            </a:r>
            <a:r>
              <a:rPr lang="en-US" sz="1700" dirty="0" err="1"/>
              <a:t>DoG</a:t>
            </a:r>
            <a:r>
              <a:rPr lang="en-US" sz="1700" dirty="0"/>
              <a:t> because the use of a median filter better suited our needs.</a:t>
            </a:r>
          </a:p>
          <a:p>
            <a:pPr lvl="1"/>
            <a:r>
              <a:rPr lang="en-US" sz="1700" dirty="0"/>
              <a:t>Median filter preserved edges better and was a linear filter, unlike </a:t>
            </a:r>
            <a:r>
              <a:rPr lang="en-US" sz="1700" dirty="0" err="1"/>
              <a:t>DoG</a:t>
            </a:r>
            <a:r>
              <a:rPr lang="en-US" sz="1700" dirty="0"/>
              <a:t>.</a:t>
            </a:r>
          </a:p>
          <a:p>
            <a:r>
              <a:rPr lang="en-US" sz="1800" dirty="0"/>
              <a:t>JavaScript P5 Library</a:t>
            </a:r>
          </a:p>
          <a:p>
            <a:pPr lvl="1"/>
            <a:r>
              <a:rPr lang="en-US" sz="1700" dirty="0"/>
              <a:t>The P5 Library allowed us to visualize and render vector fields in a neat fashion</a:t>
            </a:r>
          </a:p>
          <a:p>
            <a:pPr lvl="1"/>
            <a:r>
              <a:rPr lang="en-US" sz="1700" dirty="0"/>
              <a:t>P5 is not the best performing visualization tool and tends to slow down as more particles are generated</a:t>
            </a:r>
          </a:p>
          <a:p>
            <a:pPr lvl="1"/>
            <a:r>
              <a:rPr lang="en-US" sz="1700" dirty="0"/>
              <a:t>In the future, we can use Processing, a visualization framework uses OpenGL, which would allow for smoother and more efficient animations.</a:t>
            </a:r>
          </a:p>
          <a:p>
            <a:r>
              <a:rPr lang="en-US" sz="1800" dirty="0"/>
              <a:t>Future implementations</a:t>
            </a:r>
          </a:p>
          <a:p>
            <a:pPr lvl="1"/>
            <a:r>
              <a:rPr lang="en-US" sz="1700" dirty="0"/>
              <a:t>Implement rigorous machine learning algorithms in order to generate the vector fields</a:t>
            </a:r>
          </a:p>
        </p:txBody>
      </p:sp>
    </p:spTree>
    <p:extLst>
      <p:ext uri="{BB962C8B-B14F-4D97-AF65-F5344CB8AC3E}">
        <p14:creationId xmlns:p14="http://schemas.microsoft.com/office/powerpoint/2010/main" val="273777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F704-2899-403D-BF7B-788EDB51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4442-CF30-47F2-8289-787038DEC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200"/>
            <a:ext cx="8001000" cy="4114800"/>
          </a:xfrm>
        </p:spPr>
        <p:txBody>
          <a:bodyPr/>
          <a:lstStyle/>
          <a:p>
            <a:r>
              <a:rPr lang="en-US" sz="2200" dirty="0"/>
              <a:t>Proposition: use image processing and pattern recognition in order to visualize blood flow in the brain using digital subtraction angiography.</a:t>
            </a:r>
          </a:p>
          <a:p>
            <a:r>
              <a:rPr lang="en-US" sz="2200" dirty="0"/>
              <a:t>In order to achieve our goal, we use vector fields, streamlines, and flow visualization.</a:t>
            </a:r>
          </a:p>
          <a:p>
            <a:pPr lvl="1"/>
            <a:r>
              <a:rPr lang="en-US" sz="1800" dirty="0"/>
              <a:t>This will help doctors visualize and diagnose abnormalities in key areas of the brain.</a:t>
            </a:r>
          </a:p>
          <a:p>
            <a:r>
              <a:rPr lang="en-US" sz="2200" dirty="0"/>
              <a:t>Chronological set of DSA images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/>
              <a:t>median filter on DSA images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/>
              <a:t>vector field</a:t>
            </a:r>
          </a:p>
          <a:p>
            <a:r>
              <a:rPr lang="en-US" sz="2200" dirty="0"/>
              <a:t>The vector field is key in creating the animated flow of the blood in the vessels.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3024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6286-C85C-4583-821A-063FD299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Subtraction Angiography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BB4ED-A8DA-4216-8CE2-155BEAD59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5000"/>
            <a:ext cx="4343400" cy="4267200"/>
          </a:xfrm>
        </p:spPr>
        <p:txBody>
          <a:bodyPr/>
          <a:lstStyle/>
          <a:p>
            <a:r>
              <a:rPr lang="en-US" sz="2400" dirty="0"/>
              <a:t>What is digital subtraction angiography?</a:t>
            </a:r>
          </a:p>
          <a:p>
            <a:pPr lvl="1"/>
            <a:r>
              <a:rPr lang="en-US" sz="1800" dirty="0"/>
              <a:t>A technique used in radiology to clearly visualize blood vessels in bony or dense tissue environment.</a:t>
            </a:r>
          </a:p>
          <a:p>
            <a:pPr lvl="1"/>
            <a:r>
              <a:rPr lang="en-US" sz="1800" dirty="0"/>
              <a:t>Images are produced using a contrast medium by subtracting a mask from subsequent x-ray images.</a:t>
            </a:r>
          </a:p>
          <a:p>
            <a:pPr lvl="2"/>
            <a:r>
              <a:rPr lang="en-US" sz="1600" dirty="0"/>
              <a:t>This means that the images with the dye is subtracted from the main x-ray image. The many mask images are subtracted over time in order to produce a clear view of the blood vessels.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60F9E-A62D-4147-899D-13F7DDCAA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057400"/>
            <a:ext cx="327660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178E4E-27B3-4E89-B818-601F8305498E}"/>
              </a:ext>
            </a:extLst>
          </p:cNvPr>
          <p:cNvSpPr txBox="1"/>
          <p:nvPr/>
        </p:nvSpPr>
        <p:spPr>
          <a:xfrm>
            <a:off x="5562600" y="5334000"/>
            <a:ext cx="327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Figure A:</a:t>
            </a:r>
          </a:p>
          <a:p>
            <a:pPr algn="ctr"/>
            <a:r>
              <a:rPr lang="en-US" sz="1500" dirty="0"/>
              <a:t> Patient DSA Image</a:t>
            </a:r>
          </a:p>
        </p:txBody>
      </p:sp>
    </p:spTree>
    <p:extLst>
      <p:ext uri="{BB962C8B-B14F-4D97-AF65-F5344CB8AC3E}">
        <p14:creationId xmlns:p14="http://schemas.microsoft.com/office/powerpoint/2010/main" val="381809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F04B-7A4E-4180-9759-36466816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14DA-7499-48F3-85B3-EF1282839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905000"/>
            <a:ext cx="3657600" cy="4038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Goal: apply image processing and use vector fields in order to create animated cerebral blood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order to do this our team needs to do 4 main things: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/>
              <a:t>Preprocess the image </a:t>
            </a:r>
            <a:r>
              <a:rPr lang="en-US" sz="1600" dirty="0">
                <a:sym typeface="Wingdings" panose="05000000000000000000" pitchFamily="2" charset="2"/>
              </a:rPr>
              <a:t>to decrease noise in image.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Identify vessels through the help of the Frangi filter.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/>
              <a:t>Create the vector field.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/>
              <a:t>Generate streamlines that generate the blood flow animation.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2" descr="https://guardian.ng/wp-content/uploads/2017/06/brainomixstroke.jpg">
            <a:extLst>
              <a:ext uri="{FF2B5EF4-FFF2-40B4-BE49-F238E27FC236}">
                <a16:creationId xmlns:a16="http://schemas.microsoft.com/office/drawing/2014/main" id="{DC9F26CE-65FB-4FD1-94EF-94797633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49450"/>
            <a:ext cx="3984978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F99582-05CD-404D-AA32-38EC254AC43F}"/>
              </a:ext>
            </a:extLst>
          </p:cNvPr>
          <p:cNvSpPr txBox="1">
            <a:spLocks/>
          </p:cNvSpPr>
          <p:nvPr/>
        </p:nvSpPr>
        <p:spPr bwMode="auto">
          <a:xfrm>
            <a:off x="1066800" y="4083050"/>
            <a:ext cx="4001911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There are almost 500,000 deaths worldwide each year related to problems with cerebral blood flow.</a:t>
            </a:r>
          </a:p>
          <a:p>
            <a:r>
              <a:rPr lang="en-US" sz="1800" dirty="0"/>
              <a:t>Most complications with cerebral blood flow are found by chance when patients come in to complain about unrelated symptoms.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2219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86345-DB05-42D6-B2C4-DE19565D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5FF7-AFFF-4D7A-9EE0-5E478367F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5000"/>
            <a:ext cx="5038725" cy="4191000"/>
          </a:xfrm>
        </p:spPr>
        <p:txBody>
          <a:bodyPr/>
          <a:lstStyle/>
          <a:p>
            <a:r>
              <a:rPr lang="en-US" sz="1800" dirty="0"/>
              <a:t>Preprocessing</a:t>
            </a:r>
          </a:p>
          <a:p>
            <a:pPr lvl="1"/>
            <a:r>
              <a:rPr lang="en-US" sz="1800" dirty="0"/>
              <a:t>Filters and morphology are applied to each of the 20 images in order to decrease noise.</a:t>
            </a:r>
          </a:p>
          <a:p>
            <a:pPr lvl="1"/>
            <a:r>
              <a:rPr lang="en-US" sz="1800" dirty="0"/>
              <a:t>We mainly used a median filter:</a:t>
            </a:r>
          </a:p>
          <a:p>
            <a:pPr lvl="2"/>
            <a:r>
              <a:rPr lang="en-US" sz="1800" dirty="0"/>
              <a:t>Assigns the value of a pixel to the median of a 15x15 pixel window.</a:t>
            </a:r>
          </a:p>
          <a:p>
            <a:pPr lvl="2"/>
            <a:r>
              <a:rPr lang="en-US" sz="1800" dirty="0"/>
              <a:t>Planned to use a gaussian filter but since the median filter is non-linear and preserves edges, it produced a better result.</a:t>
            </a:r>
          </a:p>
          <a:p>
            <a:pPr lvl="2"/>
            <a:r>
              <a:rPr lang="en-US" sz="1800" dirty="0"/>
              <a:t>A closing operation is used in order to reduce the ‘pepper noise’ in the image.</a:t>
            </a:r>
          </a:p>
          <a:p>
            <a:pPr lvl="3"/>
            <a:r>
              <a:rPr lang="en-US" sz="1800" dirty="0"/>
              <a:t>This helps identify blood vessels in a much easier fashion.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BE53D9F0-BBEC-448E-8308-4DF1B7A97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2228850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61EAA-8E22-4FB9-AAC9-66BEE05E6C75}"/>
              </a:ext>
            </a:extLst>
          </p:cNvPr>
          <p:cNvSpPr txBox="1"/>
          <p:nvPr/>
        </p:nvSpPr>
        <p:spPr>
          <a:xfrm>
            <a:off x="6477000" y="4712985"/>
            <a:ext cx="2209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Figure B:</a:t>
            </a:r>
          </a:p>
          <a:p>
            <a:pPr algn="ctr"/>
            <a:r>
              <a:rPr lang="en-US" sz="1500" dirty="0"/>
              <a:t> Median Filter applied on DSA image</a:t>
            </a:r>
          </a:p>
        </p:txBody>
      </p:sp>
    </p:spTree>
    <p:extLst>
      <p:ext uri="{BB962C8B-B14F-4D97-AF65-F5344CB8AC3E}">
        <p14:creationId xmlns:p14="http://schemas.microsoft.com/office/powerpoint/2010/main" val="156184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0392-6F7E-4CAD-9954-54697901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764B9-373C-46E1-89A0-C85EEBA1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5000"/>
            <a:ext cx="5029200" cy="3962400"/>
          </a:xfrm>
        </p:spPr>
        <p:txBody>
          <a:bodyPr/>
          <a:lstStyle/>
          <a:p>
            <a:r>
              <a:rPr lang="en-US" sz="1800" dirty="0"/>
              <a:t>Identifying Blood Vessels</a:t>
            </a:r>
          </a:p>
          <a:p>
            <a:pPr lvl="1"/>
            <a:r>
              <a:rPr lang="en-US" sz="1800" dirty="0"/>
              <a:t>Came with a really big challenge of misidentification.</a:t>
            </a:r>
          </a:p>
          <a:p>
            <a:pPr lvl="2"/>
            <a:r>
              <a:rPr lang="en-US" sz="1800" dirty="0"/>
              <a:t>As time progresses, main blood vessels stem into smaller ones and the dye in the picture reduces in intensity.</a:t>
            </a:r>
          </a:p>
          <a:p>
            <a:pPr lvl="1"/>
            <a:r>
              <a:rPr lang="en-US" sz="1800" dirty="0"/>
              <a:t>We mainly used a Frangi filter:</a:t>
            </a:r>
          </a:p>
          <a:p>
            <a:pPr lvl="2"/>
            <a:r>
              <a:rPr lang="en-US" sz="1800" dirty="0"/>
              <a:t>Uses eigenvalues of the Hessian in order to detect continuous edges.</a:t>
            </a:r>
          </a:p>
          <a:p>
            <a:pPr lvl="1"/>
            <a:r>
              <a:rPr lang="en-US" sz="1800" dirty="0"/>
              <a:t>Dynamic thresholding is used in order to easily process the image.</a:t>
            </a:r>
          </a:p>
          <a:p>
            <a:pPr lvl="2"/>
            <a:r>
              <a:rPr lang="en-US" sz="1800" dirty="0"/>
              <a:t>In the binary image, a white pixel represents a point part of a vessel.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A3E2290-224A-47C4-8A16-C54C9ECE5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2228850"/>
            <a:ext cx="25812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03FDF-9E4E-4D97-BC81-FEB84F63FCAB}"/>
              </a:ext>
            </a:extLst>
          </p:cNvPr>
          <p:cNvSpPr txBox="1"/>
          <p:nvPr/>
        </p:nvSpPr>
        <p:spPr>
          <a:xfrm>
            <a:off x="6257926" y="4712985"/>
            <a:ext cx="25812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Figure C:</a:t>
            </a:r>
          </a:p>
          <a:p>
            <a:pPr algn="ctr"/>
            <a:r>
              <a:rPr lang="en-US" sz="1500" dirty="0"/>
              <a:t> Frangi Filter applied on DSA image</a:t>
            </a:r>
          </a:p>
        </p:txBody>
      </p:sp>
    </p:spTree>
    <p:extLst>
      <p:ext uri="{BB962C8B-B14F-4D97-AF65-F5344CB8AC3E}">
        <p14:creationId xmlns:p14="http://schemas.microsoft.com/office/powerpoint/2010/main" val="270400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1BE6-BBDE-4AAA-8D16-F539178F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B60C-E842-432A-8653-AF9ADC3DC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05000"/>
            <a:ext cx="5257800" cy="4038600"/>
          </a:xfrm>
        </p:spPr>
        <p:txBody>
          <a:bodyPr/>
          <a:lstStyle/>
          <a:p>
            <a:r>
              <a:rPr lang="en-US" sz="1800" dirty="0"/>
              <a:t>Creating Vector Fields</a:t>
            </a:r>
          </a:p>
          <a:p>
            <a:pPr lvl="1"/>
            <a:r>
              <a:rPr lang="en-US" sz="1800" dirty="0"/>
              <a:t>Direction of blood flow generated through comparisons of subsequent DSA images.</a:t>
            </a:r>
          </a:p>
          <a:p>
            <a:pPr lvl="2"/>
            <a:r>
              <a:rPr lang="en-US" sz="1800" dirty="0"/>
              <a:t>Skeletonize the binary vessel images for easier identification.</a:t>
            </a:r>
          </a:p>
          <a:p>
            <a:pPr lvl="1"/>
            <a:r>
              <a:rPr lang="en-US" sz="1800" dirty="0"/>
              <a:t>Comparison of updated pixel location with previous location generates direction of blood flow. </a:t>
            </a:r>
          </a:p>
          <a:p>
            <a:pPr lvl="1"/>
            <a:r>
              <a:rPr lang="en-US" sz="1800" dirty="0"/>
              <a:t>Use of BFS algorithm in order to connect segments and assign direction to the next pixel.</a:t>
            </a:r>
          </a:p>
          <a:p>
            <a:pPr lvl="2"/>
            <a:r>
              <a:rPr lang="en-US" sz="1600" dirty="0"/>
              <a:t>If vector field at a point (x, y) in the skeleton is pointing (0, 1) the same vector field can be applied to points along the same vessel with the same y image.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2DA52-46F7-4BE7-9003-4B185AC37827}"/>
              </a:ext>
            </a:extLst>
          </p:cNvPr>
          <p:cNvSpPr txBox="1"/>
          <p:nvPr/>
        </p:nvSpPr>
        <p:spPr>
          <a:xfrm>
            <a:off x="6324600" y="5019077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Figure D:</a:t>
            </a:r>
          </a:p>
          <a:p>
            <a:pPr algn="ctr"/>
            <a:r>
              <a:rPr lang="en-US" dirty="0"/>
              <a:t>Simple BFS diagram</a:t>
            </a:r>
            <a:endParaRPr lang="en-US" sz="1800" dirty="0"/>
          </a:p>
        </p:txBody>
      </p:sp>
      <p:sp>
        <p:nvSpPr>
          <p:cNvPr id="5" name="AutoShape 6" descr="Image result for breadth first search">
            <a:extLst>
              <a:ext uri="{FF2B5EF4-FFF2-40B4-BE49-F238E27FC236}">
                <a16:creationId xmlns:a16="http://schemas.microsoft.com/office/drawing/2014/main" id="{CCB16B6B-A85B-492C-A50D-4CD5753DA9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6413" y="323850"/>
            <a:ext cx="5591175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4" name="Picture 8" descr="Image result for breadth first search">
            <a:extLst>
              <a:ext uri="{FF2B5EF4-FFF2-40B4-BE49-F238E27FC236}">
                <a16:creationId xmlns:a16="http://schemas.microsoft.com/office/drawing/2014/main" id="{81B1A43D-6920-47ED-AFEC-E448B748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90516"/>
            <a:ext cx="2362200" cy="26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12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44C0-9C51-43EE-91ED-002311ED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Vector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B654-87C5-46BC-9DBB-5C4886542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439" y="1920987"/>
            <a:ext cx="4267200" cy="2286000"/>
          </a:xfrm>
        </p:spPr>
        <p:txBody>
          <a:bodyPr/>
          <a:lstStyle/>
          <a:p>
            <a:r>
              <a:rPr lang="en-US" sz="2200" dirty="0"/>
              <a:t>Rendering Vector Fields</a:t>
            </a:r>
          </a:p>
          <a:p>
            <a:pPr lvl="1"/>
            <a:r>
              <a:rPr lang="en-US" sz="2000" dirty="0"/>
              <a:t>HTML, CSS, and JavaScript (P5 Library) </a:t>
            </a:r>
          </a:p>
          <a:p>
            <a:pPr lvl="1"/>
            <a:r>
              <a:rPr lang="en-US" sz="2000" dirty="0"/>
              <a:t>CSV data </a:t>
            </a:r>
            <a:r>
              <a:rPr lang="en-US" sz="2000" dirty="0">
                <a:sym typeface="Wingdings" panose="05000000000000000000" pitchFamily="2" charset="2"/>
              </a:rPr>
              <a:t> images  generate a gif for background  put vector field on top of gif  apply points to the vector field</a:t>
            </a:r>
            <a:endParaRPr lang="en-US" sz="2000" dirty="0"/>
          </a:p>
        </p:txBody>
      </p:sp>
      <p:pic>
        <p:nvPicPr>
          <p:cNvPr id="8196" name="Picture 4" descr="https://scontent-lax3-1.xx.fbcdn.net/v/t1.15752-9/62261260_1214363198734495_7280721353500524544_n.png?_nc_cat=105&amp;_nc_oc=AQmjP5WRdZLoQcRS2hmVUNTc_98GuYkQIqqJ_ZcaFFPWrAQRwE8Ul_MoDOxH9wRsOR6CQqfkf4z6Zn7xfgXLqMCc&amp;_nc_ht=scontent-lax3-1.xx&amp;oh=0c8d30e7738dc384456955a438492bca&amp;oe=5D907486">
            <a:extLst>
              <a:ext uri="{FF2B5EF4-FFF2-40B4-BE49-F238E27FC236}">
                <a16:creationId xmlns:a16="http://schemas.microsoft.com/office/drawing/2014/main" id="{9AAB3DA8-98AB-4CE7-8276-EEF27D880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4329482"/>
            <a:ext cx="1752600" cy="175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scontent-lax3-1.xx.fbcdn.net/v/t1.15752-9/62357712_425081718091850_472385495628775424_n.png?_nc_cat=104&amp;_nc_oc=AQnu7LCnZkpVWNoeci_MM6eAK-7NBiVb0_3ja-RQDwAJj8bZBup8PPcr4Zt9qY6k5YsPkUY77yJ2mNPOmOipap4B&amp;_nc_ht=scontent-lax3-1.xx&amp;oh=a67f3790c2982c1c8aa281b129e7433c&amp;oe=5D93BDFE">
            <a:extLst>
              <a:ext uri="{FF2B5EF4-FFF2-40B4-BE49-F238E27FC236}">
                <a16:creationId xmlns:a16="http://schemas.microsoft.com/office/drawing/2014/main" id="{58340478-A2DB-4170-900B-3F7A9953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39" y="4329482"/>
            <a:ext cx="1754224" cy="175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s://scontent-lax3-1.xx.fbcdn.net/v/t1.15752-9/62195166_383672475584610_5063305738022027264_n.png?_nc_cat=101&amp;_nc_oc=AQkd3UQcYL4PD_JWR-tu-KhKAT6ylQ3ZlzrYEPBmrA-zvigiJjOaFC2KGEIOy8zw2gTnAR0AwfacoI04uTiPXh3Q&amp;_nc_ht=scontent-lax3-1.xx&amp;oh=781836a8a9fe47d7eeb0a8b2206cd85b&amp;oe=5D837BB7">
            <a:extLst>
              <a:ext uri="{FF2B5EF4-FFF2-40B4-BE49-F238E27FC236}">
                <a16:creationId xmlns:a16="http://schemas.microsoft.com/office/drawing/2014/main" id="{B01BE5BE-259D-430D-8756-9F1DB987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329482"/>
            <a:ext cx="1752601" cy="175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8B8BA-8061-4AF7-BE81-C0A737EDF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651" y="2004100"/>
            <a:ext cx="2802150" cy="1874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FE7E0F-8316-4ABE-B049-E6E78991E953}"/>
              </a:ext>
            </a:extLst>
          </p:cNvPr>
          <p:cNvSpPr txBox="1"/>
          <p:nvPr/>
        </p:nvSpPr>
        <p:spPr>
          <a:xfrm>
            <a:off x="6223812" y="3867721"/>
            <a:ext cx="262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5478B-BEA7-4900-8B68-6AE833E636B4}"/>
              </a:ext>
            </a:extLst>
          </p:cNvPr>
          <p:cNvSpPr txBox="1"/>
          <p:nvPr/>
        </p:nvSpPr>
        <p:spPr>
          <a:xfrm>
            <a:off x="5950181" y="3867721"/>
            <a:ext cx="2615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Figure F: Zoomed Vector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111A5-CD13-4245-BDEF-74E57D8A2628}"/>
              </a:ext>
            </a:extLst>
          </p:cNvPr>
          <p:cNvSpPr txBox="1"/>
          <p:nvPr/>
        </p:nvSpPr>
        <p:spPr>
          <a:xfrm>
            <a:off x="1883339" y="4724400"/>
            <a:ext cx="14097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Figure E:</a:t>
            </a:r>
          </a:p>
          <a:p>
            <a:r>
              <a:rPr lang="en-US" sz="1500" dirty="0"/>
              <a:t>Vector Field</a:t>
            </a:r>
          </a:p>
          <a:p>
            <a:r>
              <a:rPr lang="en-US" sz="1500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57930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C7AD-F579-4E13-AFBA-B569AE06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DB47F9-AC61-4036-A0A2-0B78E16664E6}"/>
              </a:ext>
            </a:extLst>
          </p:cNvPr>
          <p:cNvSpPr txBox="1">
            <a:spLocks/>
          </p:cNvSpPr>
          <p:nvPr/>
        </p:nvSpPr>
        <p:spPr bwMode="auto">
          <a:xfrm>
            <a:off x="1066800" y="1905000"/>
            <a:ext cx="77724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Blood Flow Direction Identification</a:t>
            </a:r>
          </a:p>
          <a:p>
            <a:pPr lvl="1"/>
            <a:r>
              <a:rPr lang="en-US" sz="1800" dirty="0"/>
              <a:t>Complicated problem with given data</a:t>
            </a:r>
          </a:p>
          <a:p>
            <a:pPr lvl="2"/>
            <a:r>
              <a:rPr lang="en-US" sz="1800" dirty="0"/>
              <a:t>Since images are 2D, some vessels appear to be branching off each other in the image.</a:t>
            </a:r>
          </a:p>
          <a:p>
            <a:pPr lvl="2"/>
            <a:r>
              <a:rPr lang="en-US" sz="1800" dirty="0"/>
              <a:t>However, one vessel could actually be passing behind another in the z-axis.</a:t>
            </a:r>
          </a:p>
          <a:p>
            <a:r>
              <a:rPr lang="en-US" sz="1800" dirty="0"/>
              <a:t>Rendering</a:t>
            </a:r>
          </a:p>
          <a:p>
            <a:pPr lvl="1"/>
            <a:r>
              <a:rPr lang="en-US" sz="1800" dirty="0"/>
              <a:t>Troublesome task when outputting to webpage</a:t>
            </a:r>
          </a:p>
          <a:p>
            <a:pPr lvl="2"/>
            <a:r>
              <a:rPr lang="en-US" sz="1800" dirty="0"/>
              <a:t>Lining up several layers of data (gif, vector field, points) took a long time</a:t>
            </a:r>
          </a:p>
          <a:p>
            <a:pPr lvl="2"/>
            <a:r>
              <a:rPr lang="en-US" sz="1800" dirty="0"/>
              <a:t>Could have used a physics engine in order to display points of blood flow but if the flow was not constant, the rendering would be incorrect.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02143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404075"/>
      </a:dk1>
      <a:lt1>
        <a:srgbClr val="CCECFF"/>
      </a:lt1>
      <a:dk2>
        <a:srgbClr val="99CCFF"/>
      </a:dk2>
      <a:lt2>
        <a:srgbClr val="EAEAEA"/>
      </a:lt2>
      <a:accent1>
        <a:srgbClr val="6600FF"/>
      </a:accent1>
      <a:accent2>
        <a:srgbClr val="CCCC00"/>
      </a:accent2>
      <a:accent3>
        <a:srgbClr val="CAE2FF"/>
      </a:accent3>
      <a:accent4>
        <a:srgbClr val="AEC9DA"/>
      </a:accent4>
      <a:accent5>
        <a:srgbClr val="B8AAFF"/>
      </a:accent5>
      <a:accent6>
        <a:srgbClr val="B9B900"/>
      </a:accent6>
      <a:hlink>
        <a:srgbClr val="996633"/>
      </a:hlink>
      <a:folHlink>
        <a:srgbClr val="0099CC"/>
      </a:folHlink>
    </a:clrScheme>
    <a:fontScheme name="Office Them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Office Theme 1">
        <a:dk1>
          <a:srgbClr val="404075"/>
        </a:dk1>
        <a:lt1>
          <a:srgbClr val="CCECFF"/>
        </a:lt1>
        <a:dk2>
          <a:srgbClr val="99CCFF"/>
        </a:dk2>
        <a:lt2>
          <a:srgbClr val="EAEAEA"/>
        </a:lt2>
        <a:accent1>
          <a:srgbClr val="6600FF"/>
        </a:accent1>
        <a:accent2>
          <a:srgbClr val="CCCC00"/>
        </a:accent2>
        <a:accent3>
          <a:srgbClr val="CAE2FF"/>
        </a:accent3>
        <a:accent4>
          <a:srgbClr val="AEC9DA"/>
        </a:accent4>
        <a:accent5>
          <a:srgbClr val="B8AAFF"/>
        </a:accent5>
        <a:accent6>
          <a:srgbClr val="B9B900"/>
        </a:accent6>
        <a:hlink>
          <a:srgbClr val="996633"/>
        </a:hlink>
        <a:folHlink>
          <a:srgbClr val="00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99CCFF"/>
        </a:lt1>
        <a:dk2>
          <a:srgbClr val="000066"/>
        </a:dk2>
        <a:lt2>
          <a:srgbClr val="FFFFFF"/>
        </a:lt2>
        <a:accent1>
          <a:srgbClr val="CCCCFF"/>
        </a:accent1>
        <a:accent2>
          <a:srgbClr val="FFFFCC"/>
        </a:accent2>
        <a:accent3>
          <a:srgbClr val="CAE2FF"/>
        </a:accent3>
        <a:accent4>
          <a:srgbClr val="000000"/>
        </a:accent4>
        <a:accent5>
          <a:srgbClr val="E2E2FF"/>
        </a:accent5>
        <a:accent6>
          <a:srgbClr val="E7E7B9"/>
        </a:accent6>
        <a:hlink>
          <a:srgbClr val="FF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555555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TF01069053</Template>
  <TotalTime>273</TotalTime>
  <Words>947</Words>
  <Application>Microsoft Office PowerPoint</Application>
  <PresentationFormat>On-screen Show (4:3)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Times New Roman</vt:lpstr>
      <vt:lpstr>Office Theme</vt:lpstr>
      <vt:lpstr>Streamline Visualization of Cerebral Blood Flow</vt:lpstr>
      <vt:lpstr>Abstract</vt:lpstr>
      <vt:lpstr>Digital Subtraction Angiography</vt:lpstr>
      <vt:lpstr>Introduction</vt:lpstr>
      <vt:lpstr>Methodology</vt:lpstr>
      <vt:lpstr>Methodology</vt:lpstr>
      <vt:lpstr>Methodology</vt:lpstr>
      <vt:lpstr>Rendering Vector Fields</vt:lpstr>
      <vt:lpstr>Evaluation</vt:lpstr>
      <vt:lpstr>Results</vt:lpstr>
      <vt:lpstr>Discussion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Christian Rodriguez</dc:creator>
  <cp:keywords/>
  <dc:description/>
  <cp:lastModifiedBy>Christian Rodriguez</cp:lastModifiedBy>
  <cp:revision>35</cp:revision>
  <cp:lastPrinted>1601-01-01T00:00:00Z</cp:lastPrinted>
  <dcterms:created xsi:type="dcterms:W3CDTF">2019-06-08T20:35:26Z</dcterms:created>
  <dcterms:modified xsi:type="dcterms:W3CDTF">2019-06-09T01:08:59Z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TC010690531033</vt:lpwstr>
  </property>
</Properties>
</file>